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0" r:id="rId1"/>
  </p:sldMasterIdLst>
  <p:notesMasterIdLst>
    <p:notesMasterId r:id="rId11"/>
  </p:notesMasterIdLst>
  <p:handoutMasterIdLst>
    <p:handoutMasterId r:id="rId12"/>
  </p:handoutMasterIdLst>
  <p:sldIdLst>
    <p:sldId id="2401" r:id="rId2"/>
    <p:sldId id="2606" r:id="rId3"/>
    <p:sldId id="2607" r:id="rId4"/>
    <p:sldId id="2608" r:id="rId5"/>
    <p:sldId id="2609" r:id="rId6"/>
    <p:sldId id="2610" r:id="rId7"/>
    <p:sldId id="2611" r:id="rId8"/>
    <p:sldId id="2528" r:id="rId9"/>
    <p:sldId id="2113" r:id="rId10"/>
  </p:sldIdLst>
  <p:sldSz cx="12192000" cy="6858000"/>
  <p:notesSz cx="6735763" cy="9866313"/>
  <p:embeddedFontLst>
    <p:embeddedFont>
      <p:font typeface="Andale Mono" panose="020B0509000000000004" pitchFamily="49" charset="0"/>
      <p:regular r:id=""/>
    </p:embeddedFont>
    <p:embeddedFont>
      <p:font typeface="Calibri" panose="020F0502020204030204" pitchFamily="34" charset="0"/>
      <p:regular r:id=""/>
      <p:bold r:id=""/>
      <p:italic r:id=""/>
      <p:boldItalic r:id=""/>
    </p:embeddedFont>
    <p:embeddedFont>
      <p:font typeface="Merriweather" pitchFamily="2" charset="77"/>
      <p:regular r:id=""/>
      <p:bold r:id=""/>
      <p:italic r:id=""/>
      <p:boldItalic r:id=""/>
    </p:embeddedFont>
    <p:embeddedFont>
      <p:font typeface="Merriweather Sans" pitchFamily="2" charset="77"/>
      <p:regular r:id=""/>
      <p:bold r:id=""/>
      <p:italic r:id=""/>
      <p:boldItalic r:id=""/>
    </p:embeddedFont>
    <p:embeddedFont>
      <p:font typeface="Roboto Light" panose="020F0302020204030204" pitchFamily="34" charset="0"/>
      <p:regular r:id=""/>
      <p:italic r:id="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E27A6B49-5799-4CA3-9B68-2BD8CA414D23}">
          <p14:sldIdLst>
            <p14:sldId id="2401"/>
            <p14:sldId id="2606"/>
            <p14:sldId id="2607"/>
            <p14:sldId id="2608"/>
            <p14:sldId id="2609"/>
            <p14:sldId id="2610"/>
            <p14:sldId id="2611"/>
            <p14:sldId id="2528"/>
            <p14:sldId id="2113"/>
          </p14:sldIdLst>
        </p14:section>
        <p14:section name="Untitled Section" id="{DE8C3E4D-8514-4C6E-AE0F-9B0F4B92498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9090"/>
    <a:srgbClr val="8DB400"/>
    <a:srgbClr val="015869"/>
    <a:srgbClr val="E4F4FC"/>
    <a:srgbClr val="1B8E1E"/>
    <a:srgbClr val="3C4989"/>
    <a:srgbClr val="00856A"/>
    <a:srgbClr val="A4B453"/>
    <a:srgbClr val="DC5757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1" autoAdjust="0"/>
    <p:restoredTop sz="84293" autoAdjust="0"/>
  </p:normalViewPr>
  <p:slideViewPr>
    <p:cSldViewPr snapToGrid="0">
      <p:cViewPr varScale="1">
        <p:scale>
          <a:sx n="107" d="100"/>
          <a:sy n="107" d="100"/>
        </p:scale>
        <p:origin x="1104" y="168"/>
      </p:cViewPr>
      <p:guideLst>
        <p:guide orient="horz" pos="2160"/>
        <p:guide pos="75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>
      <p:cViewPr>
        <p:scale>
          <a:sx n="47" d="100"/>
          <a:sy n="47" d="100"/>
        </p:scale>
        <p:origin x="2709" y="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08060" cy="53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>
            <a:lvl1pPr>
              <a:defRPr sz="1300"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2848" y="0"/>
            <a:ext cx="2908060" cy="53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35050"/>
            <a:ext cx="2908060" cy="53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b" anchorCtr="0" compatLnSpc="1">
            <a:prstTxWarp prst="textNoShape">
              <a:avLst/>
            </a:prstTxWarp>
          </a:bodyPr>
          <a:lstStyle>
            <a:lvl1pPr>
              <a:defRPr sz="1300"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2848" y="9335050"/>
            <a:ext cx="2908060" cy="53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fld id="{76889F6A-83C7-9E4D-847E-824F0251C9EE}" type="slidenum">
              <a:rPr lang="ko-KR" altLang="de-DE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0777610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894080" cy="4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244" tIns="46623" rIns="93244" bIns="46623" numCol="1" anchor="t" anchorCtr="0" compatLnSpc="1">
            <a:prstTxWarp prst="textNoShape">
              <a:avLst/>
            </a:prstTxWarp>
          </a:bodyPr>
          <a:lstStyle>
            <a:lvl1pPr defTabSz="933450">
              <a:defRPr sz="1300" b="1">
                <a:latin typeface="Times New Roman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955" y="1"/>
            <a:ext cx="2895632" cy="4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244" tIns="46623" rIns="93244" bIns="46623" numCol="1" anchor="t" anchorCtr="0" compatLnSpc="1">
            <a:prstTxWarp prst="textNoShape">
              <a:avLst/>
            </a:prstTxWarp>
          </a:bodyPr>
          <a:lstStyle>
            <a:lvl1pPr algn="r" defTabSz="933450">
              <a:defRPr sz="1300" b="1">
                <a:latin typeface="Times New Roman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0338" y="774700"/>
            <a:ext cx="6459537" cy="3633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5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3429" y="4719703"/>
            <a:ext cx="4947742" cy="440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244" tIns="46623" rIns="93244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noProof="0"/>
              <a:t>Klicken Sie, um die Formate des Vorlagentextes zu bearbeiten</a:t>
            </a:r>
          </a:p>
          <a:p>
            <a:pPr lvl="1"/>
            <a:r>
              <a:rPr lang="de-DE" altLang="ko-KR" noProof="0"/>
              <a:t>Zweite Ebene</a:t>
            </a:r>
          </a:p>
          <a:p>
            <a:pPr lvl="2"/>
            <a:r>
              <a:rPr lang="de-DE" altLang="ko-KR" noProof="0"/>
              <a:t>Dritte Ebene</a:t>
            </a:r>
          </a:p>
          <a:p>
            <a:pPr lvl="3"/>
            <a:r>
              <a:rPr lang="de-DE" altLang="ko-KR" noProof="0"/>
              <a:t>Vierte Ebene</a:t>
            </a:r>
          </a:p>
          <a:p>
            <a:pPr lvl="4"/>
            <a:r>
              <a:rPr lang="de-DE" altLang="ko-KR" noProof="0"/>
              <a:t>Fünfte Ebene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3511"/>
            <a:ext cx="2894080" cy="53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244" tIns="46623" rIns="93244" bIns="46623" numCol="1" anchor="b" anchorCtr="0" compatLnSpc="1">
            <a:prstTxWarp prst="textNoShape">
              <a:avLst/>
            </a:prstTxWarp>
          </a:bodyPr>
          <a:lstStyle>
            <a:lvl1pPr defTabSz="933450">
              <a:defRPr sz="1300" b="1">
                <a:latin typeface="Times New Roman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955" y="9363511"/>
            <a:ext cx="2895632" cy="53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244" tIns="46623" rIns="93244" bIns="46623" numCol="1" anchor="b" anchorCtr="0" compatLnSpc="1">
            <a:prstTxWarp prst="textNoShape">
              <a:avLst/>
            </a:prstTxWarp>
          </a:bodyPr>
          <a:lstStyle>
            <a:lvl1pPr algn="r" defTabSz="933450">
              <a:defRPr sz="1300" b="1">
                <a:latin typeface="Times New Roman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fld id="{AABDF604-61FA-9646-BA4E-4384AB0F3AC8}" type="slidenum">
              <a:rPr lang="ko-KR" altLang="de-DE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2430979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774700"/>
            <a:ext cx="6459537" cy="36337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BDF604-61FA-9646-BA4E-4384AB0F3AC8}" type="slidenum">
              <a:rPr lang="ko-KR" altLang="de-DE" smtClean="0"/>
              <a:pPr>
                <a:defRPr/>
              </a:pPr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21273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DF604-61FA-9646-BA4E-4384AB0F3AC8}" type="slidenum">
              <a:rPr lang="ko-KR" altLang="de-DE" smtClean="0"/>
              <a:pPr>
                <a:defRPr/>
              </a:pPr>
              <a:t>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50138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DF604-61FA-9646-BA4E-4384AB0F3AC8}" type="slidenum">
              <a:rPr lang="ko-KR" altLang="de-DE" smtClean="0"/>
              <a:pPr>
                <a:defRPr/>
              </a:pPr>
              <a:t>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86090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funding: Please edit as appropriate!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DF604-61FA-9646-BA4E-4384AB0F3AC8}" type="slidenum">
              <a:rPr lang="ko-KR" altLang="de-DE" smtClean="0"/>
              <a:pPr>
                <a:defRPr/>
              </a:pPr>
              <a:t>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823579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774700"/>
            <a:ext cx="6459537" cy="36337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BDF604-61FA-9646-BA4E-4384AB0F3AC8}" type="slidenum">
              <a:rPr lang="ko-KR" altLang="de-DE" smtClean="0"/>
              <a:pPr>
                <a:defRPr/>
              </a:pPr>
              <a:t>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04464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521" y="1193423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808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1742" y="3639623"/>
            <a:ext cx="10846115" cy="4842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 baseline="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Authors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01686" y="4140377"/>
            <a:ext cx="496963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Max Planck Institute for Medical Research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Department of Cellular Biophysics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&amp;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University of Heidelberg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Department of Biophysical Chemistry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766916"/>
            <a:ext cx="12192000" cy="60910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766916"/>
            <a:ext cx="12192000" cy="60910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5535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enera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488" y="13447"/>
            <a:ext cx="10972799" cy="813712"/>
          </a:xfrm>
          <a:prstGeom prst="rect">
            <a:avLst/>
          </a:prstGeom>
        </p:spPr>
        <p:txBody>
          <a:bodyPr anchor="ctr" anchorCtr="0"/>
          <a:lstStyle>
            <a:lvl1pPr algn="l">
              <a:defRPr sz="2800" b="1">
                <a:solidFill>
                  <a:srgbClr val="015869"/>
                </a:solidFill>
                <a:latin typeface="Merriweather" panose="00000500000000000000" pitchFamily="2" charset="0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488" y="1005632"/>
            <a:ext cx="10972800" cy="536193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Merriweather Sans" panose="00000500000000000000" pitchFamily="2" charset="0"/>
                <a:cs typeface="Arial"/>
              </a:defRPr>
            </a:lvl1pPr>
            <a:lvl2pPr>
              <a:defRPr sz="1600">
                <a:latin typeface="Merriweather Sans" panose="00000500000000000000" pitchFamily="2" charset="0"/>
                <a:cs typeface="Arial"/>
              </a:defRPr>
            </a:lvl2pPr>
            <a:lvl3pPr>
              <a:defRPr sz="1600">
                <a:latin typeface="Merriweather Sans" panose="00000500000000000000" pitchFamily="2" charset="0"/>
                <a:cs typeface="Arial"/>
              </a:defRPr>
            </a:lvl3pPr>
            <a:lvl4pPr>
              <a:defRPr sz="1600">
                <a:latin typeface="Merriweather Sans" panose="00000500000000000000" pitchFamily="2" charset="0"/>
                <a:cs typeface="Arial"/>
              </a:defRPr>
            </a:lvl4pPr>
            <a:lvl5pPr>
              <a:defRPr sz="1600">
                <a:latin typeface="Merriweather Sans" panose="00000500000000000000" pitchFamily="2" charset="0"/>
                <a:cs typeface="Arial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98641" y="653259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C992D59-52CC-4278-8653-48828D07A4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882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 b="1">
                <a:latin typeface="Arial"/>
                <a:cs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Subproject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54550" y="4408733"/>
            <a:ext cx="10373719" cy="11969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rgbClr val="008080"/>
                </a:solidFill>
              </a:defRPr>
            </a:lvl1pPr>
          </a:lstStyle>
          <a:p>
            <a:pPr lvl="0"/>
            <a:r>
              <a:rPr lang="de-DE" dirty="0"/>
              <a:t>People </a:t>
            </a:r>
            <a:r>
              <a:rPr lang="de-DE" dirty="0" err="1"/>
              <a:t>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9778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82800" y="651264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8080"/>
                </a:solidFill>
              </a:defRPr>
            </a:lvl1pPr>
          </a:lstStyle>
          <a:p>
            <a:fld id="{EC992D59-52CC-4278-8653-48828D07A4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0034" y="1"/>
            <a:ext cx="10352767" cy="813712"/>
          </a:xfrm>
          <a:prstGeom prst="rect">
            <a:avLst/>
          </a:prstGeom>
        </p:spPr>
        <p:txBody>
          <a:bodyPr anchor="ctr" anchorCtr="0"/>
          <a:lstStyle>
            <a:lvl1pPr algn="l">
              <a:defRPr sz="2800" b="1">
                <a:solidFill>
                  <a:srgbClr val="008080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509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-8434" y="6602479"/>
            <a:ext cx="7495534" cy="261611"/>
          </a:xfrm>
          <a:prstGeom prst="rect">
            <a:avLst/>
          </a:prstGeom>
          <a:solidFill>
            <a:srgbClr val="0158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rgbClr val="004065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476415" y="6602479"/>
            <a:ext cx="2887703" cy="266137"/>
          </a:xfrm>
          <a:prstGeom prst="rect">
            <a:avLst/>
          </a:prstGeom>
          <a:solidFill>
            <a:srgbClr val="00856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rgbClr val="005789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0364118" y="6602479"/>
            <a:ext cx="1891382" cy="266400"/>
          </a:xfrm>
          <a:prstGeom prst="rect">
            <a:avLst/>
          </a:prstGeom>
          <a:solidFill>
            <a:srgbClr val="8DB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rgbClr val="005789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582836" y="6550722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Merriweather Sans" panose="00000500000000000000" pitchFamily="2" charset="0"/>
              </a:defRPr>
            </a:lvl1pPr>
          </a:lstStyle>
          <a:p>
            <a:fld id="{EC992D59-52CC-4278-8653-48828D07A4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23713" y="6602479"/>
            <a:ext cx="4827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aseline="0" dirty="0">
                <a:solidFill>
                  <a:schemeClr val="bg1"/>
                </a:solidFill>
                <a:latin typeface="Merriweather Sans" panose="00000500000000000000" pitchFamily="2" charset="0"/>
                <a:ea typeface="굴림" charset="0"/>
              </a:rPr>
              <a:t>Custom Analysis with </a:t>
            </a:r>
            <a:r>
              <a:rPr lang="en-US" altLang="ko-KR" sz="1100" baseline="0" dirty="0" err="1">
                <a:solidFill>
                  <a:schemeClr val="bg1"/>
                </a:solidFill>
                <a:latin typeface="Merriweather Sans" panose="00000500000000000000" pitchFamily="2" charset="0"/>
                <a:ea typeface="굴림" charset="0"/>
              </a:rPr>
              <a:t>oxDNA</a:t>
            </a:r>
            <a:r>
              <a:rPr lang="en-US" altLang="ko-KR" sz="1100" baseline="0" dirty="0">
                <a:solidFill>
                  <a:schemeClr val="bg1"/>
                </a:solidFill>
                <a:latin typeface="Merriweather Sans" panose="00000500000000000000" pitchFamily="2" charset="0"/>
                <a:ea typeface="굴림" charset="0"/>
              </a:rPr>
              <a:t> Analysis Tools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11074" y="6602479"/>
            <a:ext cx="11737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ko-KR" sz="1100" dirty="0">
                <a:solidFill>
                  <a:schemeClr val="bg1"/>
                </a:solidFill>
                <a:latin typeface="Merriweather Sans" panose="00000500000000000000" pitchFamily="2" charset="0"/>
                <a:ea typeface="굴림" charset="0"/>
              </a:rPr>
              <a:t>Erik Poppleton</a:t>
            </a:r>
            <a:endParaRPr lang="en-GB" sz="1100" dirty="0">
              <a:latin typeface="Merriweather Sans" panose="000005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6F153C-CD3C-45CB-A883-D8F470DA83D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739828"/>
            <a:ext cx="1219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586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204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78" r:id="rId3"/>
    <p:sldLayoutId id="2147483660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2.jp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3615"/>
            <a:ext cx="12192000" cy="3047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C489818-3BC8-41EE-BD77-2E637292494D}"/>
              </a:ext>
            </a:extLst>
          </p:cNvPr>
          <p:cNvSpPr txBox="1">
            <a:spLocks/>
          </p:cNvSpPr>
          <p:nvPr/>
        </p:nvSpPr>
        <p:spPr>
          <a:xfrm>
            <a:off x="736810" y="812649"/>
            <a:ext cx="10967509" cy="97702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080"/>
                </a:solidFill>
                <a:latin typeface="Arial"/>
                <a:ea typeface="ＭＳ Ｐゴシック" charset="-128"/>
                <a:cs typeface="Arial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GB" sz="2800" kern="0" dirty="0">
                <a:solidFill>
                  <a:srgbClr val="015869"/>
                </a:solidFill>
                <a:latin typeface="Merriweather" panose="00000500000000000000" pitchFamily="2" charset="0"/>
              </a:rPr>
              <a:t>Custom Analysis with </a:t>
            </a:r>
            <a:r>
              <a:rPr lang="en-GB" sz="2800" kern="0" dirty="0" err="1">
                <a:solidFill>
                  <a:srgbClr val="015869"/>
                </a:solidFill>
                <a:latin typeface="Merriweather" panose="00000500000000000000" pitchFamily="2" charset="0"/>
              </a:rPr>
              <a:t>oxDNA</a:t>
            </a:r>
            <a:r>
              <a:rPr lang="en-GB" sz="2800" kern="0" dirty="0">
                <a:solidFill>
                  <a:srgbClr val="015869"/>
                </a:solidFill>
                <a:latin typeface="Merriweather" panose="00000500000000000000" pitchFamily="2" charset="0"/>
              </a:rPr>
              <a:t> Analysis Tools</a:t>
            </a:r>
            <a:endParaRPr lang="en-US" sz="2800" kern="0" dirty="0">
              <a:solidFill>
                <a:srgbClr val="015869"/>
              </a:solidFill>
              <a:latin typeface="Merriweather" panose="00000500000000000000" pitchFamily="2" charset="0"/>
            </a:endParaRPr>
          </a:p>
        </p:txBody>
      </p:sp>
      <p:sp>
        <p:nvSpPr>
          <p:cNvPr id="25" name="AutoShape 2" descr="blob:https://web.whatsapp.com/bc8f07a2-be5e-4479-98be-495b2bef974b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Untertitel 2">
            <a:extLst>
              <a:ext uri="{FF2B5EF4-FFF2-40B4-BE49-F238E27FC236}">
                <a16:creationId xmlns:a16="http://schemas.microsoft.com/office/drawing/2014/main" id="{277161A5-AB33-4E9A-BC65-FC27DC2FD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814" y="4828048"/>
            <a:ext cx="3326144" cy="484253"/>
          </a:xfrm>
        </p:spPr>
        <p:txBody>
          <a:bodyPr/>
          <a:lstStyle/>
          <a:p>
            <a:r>
              <a:rPr lang="de-DE" dirty="0">
                <a:solidFill>
                  <a:srgbClr val="015869"/>
                </a:solidFill>
                <a:latin typeface="Merriweather" panose="00000500000000000000" pitchFamily="2" charset="0"/>
              </a:rPr>
              <a:t>Erik Poppleton</a:t>
            </a:r>
            <a:endParaRPr lang="en-US" dirty="0">
              <a:solidFill>
                <a:srgbClr val="015869"/>
              </a:solidFill>
              <a:latin typeface="Merriweather" panose="000005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65A30CA-3F88-4D21-9B63-46397DD20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 t="22540" r="4645" b="55623"/>
          <a:stretch/>
        </p:blipFill>
        <p:spPr>
          <a:xfrm>
            <a:off x="1" y="2179527"/>
            <a:ext cx="12191999" cy="2197006"/>
          </a:xfrm>
          <a:prstGeom prst="rect">
            <a:avLst/>
          </a:prstGeom>
        </p:spPr>
      </p:pic>
      <p:sp>
        <p:nvSpPr>
          <p:cNvPr id="37" name="Untertitel 2">
            <a:extLst>
              <a:ext uri="{FF2B5EF4-FFF2-40B4-BE49-F238E27FC236}">
                <a16:creationId xmlns:a16="http://schemas.microsoft.com/office/drawing/2014/main" id="{A47AFD27-226F-4A50-A589-4F8E4EDAF284}"/>
              </a:ext>
            </a:extLst>
          </p:cNvPr>
          <p:cNvSpPr txBox="1">
            <a:spLocks/>
          </p:cNvSpPr>
          <p:nvPr/>
        </p:nvSpPr>
        <p:spPr>
          <a:xfrm>
            <a:off x="2043098" y="5334098"/>
            <a:ext cx="6467628" cy="78118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 dirty="0">
              <a:solidFill>
                <a:schemeClr val="tx1">
                  <a:lumMod val="50000"/>
                  <a:lumOff val="50000"/>
                </a:schemeClr>
              </a:solidFill>
              <a:latin typeface="Merriweather Sans" panose="000005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9420DD-364B-472D-86D8-5912DAE2508C}"/>
              </a:ext>
            </a:extLst>
          </p:cNvPr>
          <p:cNvCxnSpPr>
            <a:cxnSpLocks/>
          </p:cNvCxnSpPr>
          <p:nvPr/>
        </p:nvCxnSpPr>
        <p:spPr bwMode="auto">
          <a:xfrm>
            <a:off x="0" y="2159871"/>
            <a:ext cx="1219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586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83B55E-2C99-48E4-946B-081809808C30}"/>
              </a:ext>
            </a:extLst>
          </p:cNvPr>
          <p:cNvCxnSpPr>
            <a:cxnSpLocks/>
          </p:cNvCxnSpPr>
          <p:nvPr/>
        </p:nvCxnSpPr>
        <p:spPr bwMode="auto">
          <a:xfrm>
            <a:off x="0" y="4389276"/>
            <a:ext cx="1219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586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Untertitel 2">
            <a:extLst>
              <a:ext uri="{FF2B5EF4-FFF2-40B4-BE49-F238E27FC236}">
                <a16:creationId xmlns:a16="http://schemas.microsoft.com/office/drawing/2014/main" id="{2707AF8B-107D-44D1-922C-0B5E2A199A73}"/>
              </a:ext>
            </a:extLst>
          </p:cNvPr>
          <p:cNvSpPr txBox="1">
            <a:spLocks/>
          </p:cNvSpPr>
          <p:nvPr/>
        </p:nvSpPr>
        <p:spPr>
          <a:xfrm>
            <a:off x="736810" y="5194691"/>
            <a:ext cx="9254513" cy="69670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Postdoc</a:t>
            </a:r>
          </a:p>
          <a:p>
            <a:r>
              <a:rPr lang="de-DE" sz="1400" b="0" kern="0" dirty="0" err="1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Biophysical</a:t>
            </a:r>
            <a:r>
              <a:rPr lang="de-DE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 Engineering, Kerstin </a:t>
            </a:r>
            <a:r>
              <a:rPr lang="de-DE" sz="1400" b="0" kern="0" dirty="0" err="1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Göpfrich</a:t>
            </a:r>
            <a:r>
              <a:rPr lang="de-DE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 // </a:t>
            </a:r>
            <a:r>
              <a:rPr lang="de-DE" sz="1400" b="0" kern="0" dirty="0" err="1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Molecular</a:t>
            </a:r>
            <a:r>
              <a:rPr lang="de-DE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 </a:t>
            </a:r>
            <a:r>
              <a:rPr lang="de-DE" sz="1400" b="0" kern="0" dirty="0" err="1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Biomechanics</a:t>
            </a:r>
            <a:r>
              <a:rPr lang="de-DE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, Frauke Gräter</a:t>
            </a:r>
          </a:p>
          <a:p>
            <a:r>
              <a:rPr lang="de-DE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Max Planck Institute </a:t>
            </a:r>
            <a:r>
              <a:rPr lang="de-DE" sz="1400" b="0" kern="0" dirty="0" err="1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for</a:t>
            </a:r>
            <a:r>
              <a:rPr lang="de-DE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 Medical Research, Heidelberg University // Heidelberg Institute </a:t>
            </a:r>
            <a:r>
              <a:rPr lang="de-DE" sz="1400" b="0" kern="0" dirty="0" err="1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for</a:t>
            </a:r>
            <a:r>
              <a:rPr lang="de-DE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 </a:t>
            </a:r>
            <a:r>
              <a:rPr lang="de-DE" sz="1400" b="0" kern="0" dirty="0" err="1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Theoretical</a:t>
            </a:r>
            <a:r>
              <a:rPr lang="de-DE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 Studies</a:t>
            </a:r>
          </a:p>
          <a:p>
            <a:r>
              <a:rPr lang="de-DE" sz="1400" b="0" kern="0" dirty="0">
                <a:solidFill>
                  <a:schemeClr val="bg1">
                    <a:lumMod val="50000"/>
                  </a:schemeClr>
                </a:solidFill>
                <a:latin typeface="Merriweather Sans" panose="00000500000000000000" pitchFamily="2" charset="0"/>
              </a:rPr>
              <a:t>Heidelberg, Germany</a:t>
            </a:r>
          </a:p>
          <a:p>
            <a:endParaRPr lang="en-US" sz="1400" b="0" kern="0" dirty="0">
              <a:solidFill>
                <a:schemeClr val="bg1">
                  <a:lumMod val="50000"/>
                </a:schemeClr>
              </a:solidFill>
              <a:latin typeface="Merriweather Sa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72B121-7C14-1D16-1B2F-DD83D35B3A85}"/>
              </a:ext>
            </a:extLst>
          </p:cNvPr>
          <p:cNvGrpSpPr/>
          <p:nvPr/>
        </p:nvGrpSpPr>
        <p:grpSpPr>
          <a:xfrm>
            <a:off x="9115473" y="4819163"/>
            <a:ext cx="3076527" cy="383451"/>
            <a:chOff x="9115473" y="4819163"/>
            <a:chExt cx="3076527" cy="383451"/>
          </a:xfrm>
        </p:grpSpPr>
        <p:sp>
          <p:nvSpPr>
            <p:cNvPr id="3" name="Untertitel 2">
              <a:extLst>
                <a:ext uri="{FF2B5EF4-FFF2-40B4-BE49-F238E27FC236}">
                  <a16:creationId xmlns:a16="http://schemas.microsoft.com/office/drawing/2014/main" id="{BA1C653C-45E7-6BED-9E9E-598D4DA47914}"/>
                </a:ext>
              </a:extLst>
            </p:cNvPr>
            <p:cNvSpPr txBox="1">
              <a:spLocks/>
            </p:cNvSpPr>
            <p:nvPr/>
          </p:nvSpPr>
          <p:spPr>
            <a:xfrm>
              <a:off x="9261585" y="4819163"/>
              <a:ext cx="2930415" cy="383451"/>
            </a:xfrm>
            <a:prstGeom prst="rect">
              <a:avLst/>
            </a:prstGeom>
          </p:spPr>
          <p:txBody>
            <a:bodyPr/>
            <a:lstStyle>
              <a:lvl1pPr marL="0" indent="0" algn="l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400" b="1" i="0" baseline="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1pPr>
              <a:lvl2pPr marL="45720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1440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4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7160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82880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28600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74320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20040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65760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/>
              <a:r>
                <a:rPr lang="de-DE" sz="1800" b="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rriweather Sans" panose="00000500000000000000" pitchFamily="2" charset="0"/>
                </a:rPr>
                <a:t>@</a:t>
              </a:r>
              <a:r>
                <a:rPr lang="de-DE" sz="1800" b="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rriweather Sans" panose="00000500000000000000" pitchFamily="2" charset="0"/>
                </a:rPr>
                <a:t>Floppleton.bsky.social</a:t>
              </a:r>
              <a:endParaRPr lang="en-US" sz="1800" b="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0000500000000000000" pitchFamily="2" charset="0"/>
              </a:endParaRPr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1DD2AE6-A156-5513-E744-912975D21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5473" y="4902772"/>
              <a:ext cx="292224" cy="26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107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C0F0-7176-4F69-8129-90D79E4F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I find OAT and how do I use it? 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B3D6-9A67-4664-9745-090217DB7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992D59-52CC-4278-8653-48828D07A4D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B6943-FD11-34A9-91D2-64EE0F4E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0" y="827159"/>
            <a:ext cx="10076060" cy="17235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2F8EFA-1C09-36B8-4119-A06E4CFA7B0B}"/>
              </a:ext>
            </a:extLst>
          </p:cNvPr>
          <p:cNvGrpSpPr/>
          <p:nvPr/>
        </p:nvGrpSpPr>
        <p:grpSpPr>
          <a:xfrm>
            <a:off x="-68752" y="1752572"/>
            <a:ext cx="1188146" cy="516240"/>
            <a:chOff x="-68752" y="1752572"/>
            <a:chExt cx="1188146" cy="516240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4809A6D-8051-8278-4C54-358356B98954}"/>
                </a:ext>
              </a:extLst>
            </p:cNvPr>
            <p:cNvSpPr/>
            <p:nvPr/>
          </p:nvSpPr>
          <p:spPr bwMode="auto">
            <a:xfrm>
              <a:off x="376865" y="2014431"/>
              <a:ext cx="626912" cy="254381"/>
            </a:xfrm>
            <a:prstGeom prst="rightArrow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B1779E-CFD8-D258-6E6B-C5248AE23ED5}"/>
                </a:ext>
              </a:extLst>
            </p:cNvPr>
            <p:cNvSpPr txBox="1"/>
            <p:nvPr/>
          </p:nvSpPr>
          <p:spPr>
            <a:xfrm>
              <a:off x="-68752" y="1752572"/>
              <a:ext cx="1188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Right here!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6980F8-19DB-0DE0-CA0C-BA1269D8AA83}"/>
              </a:ext>
            </a:extLst>
          </p:cNvPr>
          <p:cNvSpPr txBox="1"/>
          <p:nvPr/>
        </p:nvSpPr>
        <p:spPr>
          <a:xfrm>
            <a:off x="1003777" y="2598945"/>
            <a:ext cx="5698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ndale Mono" panose="020B0509000000000004" pitchFamily="49" charset="0"/>
              </a:rPr>
              <a:t>Installation with </a:t>
            </a:r>
            <a:r>
              <a:rPr lang="en-US" u="sng" dirty="0" err="1">
                <a:latin typeface="Andale Mono" panose="020B0509000000000004" pitchFamily="49" charset="0"/>
              </a:rPr>
              <a:t>oxDNA</a:t>
            </a:r>
            <a:endParaRPr lang="en-US" u="sng" dirty="0">
              <a:latin typeface="Andale Mono" panose="020B0509000000000004" pitchFamily="49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cd </a:t>
            </a:r>
            <a:r>
              <a:rPr lang="en-US" dirty="0" err="1">
                <a:latin typeface="Andale Mono" panose="020B0509000000000004" pitchFamily="49" charset="0"/>
              </a:rPr>
              <a:t>oxDNA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mkdir</a:t>
            </a:r>
            <a:r>
              <a:rPr lang="en-US" dirty="0">
                <a:latin typeface="Andale Mono" panose="020B0509000000000004" pitchFamily="49" charset="0"/>
              </a:rPr>
              <a:t> build </a:t>
            </a:r>
          </a:p>
          <a:p>
            <a:r>
              <a:rPr lang="en-US" dirty="0">
                <a:latin typeface="Andale Mono" panose="020B0509000000000004" pitchFamily="49" charset="0"/>
              </a:rPr>
              <a:t>cd build 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cmake</a:t>
            </a:r>
            <a:r>
              <a:rPr lang="en-US" dirty="0">
                <a:latin typeface="Andale Mono" panose="020B0509000000000004" pitchFamily="49" charset="0"/>
              </a:rPr>
              <a:t> -</a:t>
            </a:r>
            <a:r>
              <a:rPr lang="en-US" dirty="0" err="1">
                <a:latin typeface="Andale Mono" panose="020B0509000000000004" pitchFamily="49" charset="0"/>
              </a:rPr>
              <a:t>DPython</a:t>
            </a:r>
            <a:r>
              <a:rPr lang="en-US" dirty="0">
                <a:latin typeface="Andale Mono" panose="020B0509000000000004" pitchFamily="49" charset="0"/>
              </a:rPr>
              <a:t> ..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# Also compile </a:t>
            </a:r>
            <a:r>
              <a:rPr lang="en-US" dirty="0" err="1">
                <a:solidFill>
                  <a:srgbClr val="C00000"/>
                </a:solidFill>
                <a:latin typeface="Andale Mono" panose="020B0509000000000004" pitchFamily="49" charset="0"/>
              </a:rPr>
              <a:t>oxpy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latin typeface="Andale Mono" panose="020B0509000000000004" pitchFamily="49" charset="0"/>
              </a:rPr>
              <a:t>make -j4</a:t>
            </a:r>
          </a:p>
          <a:p>
            <a:r>
              <a:rPr lang="en-US" dirty="0">
                <a:latin typeface="Andale Mono" panose="020B0509000000000004" pitchFamily="49" charset="0"/>
              </a:rPr>
              <a:t>make install     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# Install </a:t>
            </a:r>
            <a:r>
              <a:rPr lang="en-US" dirty="0" err="1">
                <a:solidFill>
                  <a:srgbClr val="C00000"/>
                </a:solidFill>
                <a:latin typeface="Andale Mono" panose="020B0509000000000004" pitchFamily="49" charset="0"/>
              </a:rPr>
              <a:t>oxpy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 and oat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2337D-C8B3-CCC9-497D-4F0367234906}"/>
              </a:ext>
            </a:extLst>
          </p:cNvPr>
          <p:cNvSpPr txBox="1"/>
          <p:nvPr/>
        </p:nvSpPr>
        <p:spPr>
          <a:xfrm>
            <a:off x="1003777" y="4775737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ndale Mono" panose="020B0509000000000004" pitchFamily="49" charset="0"/>
              </a:rPr>
              <a:t>Command Line</a:t>
            </a:r>
          </a:p>
          <a:p>
            <a:r>
              <a:rPr lang="en-US" dirty="0">
                <a:latin typeface="Andale Mono" panose="020B0509000000000004" pitchFamily="49" charset="0"/>
              </a:rPr>
              <a:t>oat mean -p6 </a:t>
            </a:r>
            <a:r>
              <a:rPr lang="en-US" dirty="0" err="1">
                <a:latin typeface="Andale Mono" panose="020B0509000000000004" pitchFamily="49" charset="0"/>
              </a:rPr>
              <a:t>trajectory.dat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endParaRPr lang="en-US" dirty="0">
              <a:solidFill>
                <a:srgbClr val="C00000"/>
              </a:solidFill>
              <a:latin typeface="Andale Mono" panose="020B050900000000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15042-D976-ABBB-5C67-4668A0F962CB}"/>
              </a:ext>
            </a:extLst>
          </p:cNvPr>
          <p:cNvSpPr txBox="1"/>
          <p:nvPr/>
        </p:nvSpPr>
        <p:spPr>
          <a:xfrm>
            <a:off x="1003777" y="5567535"/>
            <a:ext cx="6526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ndale Mono" panose="020B0509000000000004" pitchFamily="49" charset="0"/>
              </a:rPr>
              <a:t>Python scripts</a:t>
            </a:r>
          </a:p>
          <a:p>
            <a:r>
              <a:rPr lang="en-US" dirty="0">
                <a:latin typeface="Andale Mono" panose="020B0509000000000004" pitchFamily="49" charset="0"/>
              </a:rPr>
              <a:t>from </a:t>
            </a:r>
            <a:r>
              <a:rPr lang="en-US" dirty="0" err="1">
                <a:latin typeface="Andale Mono" panose="020B0509000000000004" pitchFamily="49" charset="0"/>
              </a:rPr>
              <a:t>oxDNA_analysis_tools.mean</a:t>
            </a:r>
            <a:r>
              <a:rPr lang="en-US" dirty="0">
                <a:latin typeface="Andale Mono" panose="020B0509000000000004" pitchFamily="49" charset="0"/>
              </a:rPr>
              <a:t> import mean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mean_conf</a:t>
            </a:r>
            <a:r>
              <a:rPr lang="en-US" dirty="0">
                <a:latin typeface="Andale Mono" panose="020B0509000000000004" pitchFamily="49" charset="0"/>
              </a:rPr>
              <a:t> = mean(</a:t>
            </a:r>
            <a:r>
              <a:rPr lang="en-US" dirty="0" err="1">
                <a:latin typeface="Andale Mono" panose="020B0509000000000004" pitchFamily="49" charset="0"/>
              </a:rPr>
              <a:t>traj_info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top_info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ncpus</a:t>
            </a:r>
            <a:r>
              <a:rPr lang="en-US" dirty="0">
                <a:latin typeface="Andale Mono" panose="020B0509000000000004" pitchFamily="49" charset="0"/>
              </a:rPr>
              <a:t>=6)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527F-C758-50D6-A94D-EB442B1DA743}"/>
              </a:ext>
            </a:extLst>
          </p:cNvPr>
          <p:cNvSpPr txBox="1"/>
          <p:nvPr/>
        </p:nvSpPr>
        <p:spPr>
          <a:xfrm>
            <a:off x="6592093" y="2598945"/>
            <a:ext cx="4733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ndale Mono" panose="020B0509000000000004" pitchFamily="49" charset="0"/>
              </a:rPr>
              <a:t>Standalone installation</a:t>
            </a:r>
          </a:p>
          <a:p>
            <a:r>
              <a:rPr lang="en-US" dirty="0">
                <a:latin typeface="Andale Mono" panose="020B0509000000000004" pitchFamily="49" charset="0"/>
              </a:rPr>
              <a:t>cd </a:t>
            </a:r>
            <a:r>
              <a:rPr lang="en-US" dirty="0" err="1">
                <a:latin typeface="Andale Mono" panose="020B0509000000000004" pitchFamily="49" charset="0"/>
              </a:rPr>
              <a:t>oxDNA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latin typeface="Andale Mono" panose="020B0509000000000004" pitchFamily="49" charset="0"/>
              </a:rPr>
              <a:t>python –m pip install ./analysis</a:t>
            </a:r>
          </a:p>
          <a:p>
            <a:r>
              <a:rPr lang="en-US" dirty="0">
                <a:latin typeface="Andale Mono" panose="020B0509000000000004" pitchFamily="49" charset="0"/>
              </a:rPr>
              <a:t>oat config 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# Checks installation</a:t>
            </a: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39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AF67-81FA-BC34-0122-E6555409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OAT?  What are the arguments?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4BBF-6F7F-53CE-37A3-2F0C9C5F3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992D59-52CC-4278-8653-48828D07A4D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6E3CD4-8F70-5B71-1CD5-4FD24B8A769D}"/>
              </a:ext>
            </a:extLst>
          </p:cNvPr>
          <p:cNvGrpSpPr/>
          <p:nvPr/>
        </p:nvGrpSpPr>
        <p:grpSpPr>
          <a:xfrm>
            <a:off x="4262617" y="827159"/>
            <a:ext cx="7832510" cy="2892838"/>
            <a:chOff x="4262617" y="827159"/>
            <a:chExt cx="7832510" cy="28928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59C409-B021-E53C-93C6-DC4E8C78E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727" y="827159"/>
              <a:ext cx="7772400" cy="25235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1A34BE-9BDF-EDB6-04A0-FB750E58F35C}"/>
                </a:ext>
              </a:extLst>
            </p:cNvPr>
            <p:cNvSpPr txBox="1"/>
            <p:nvPr/>
          </p:nvSpPr>
          <p:spPr>
            <a:xfrm>
              <a:off x="4262617" y="3350665"/>
              <a:ext cx="3736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</a:t>
              </a:r>
              <a:r>
                <a:rPr lang="en-US" dirty="0">
                  <a:latin typeface="Andale Mono" panose="020B0509000000000004" pitchFamily="49" charset="0"/>
                </a:rPr>
                <a:t>OAT &lt;script&gt; -h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Prints help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1780BE-C724-65C9-045B-51DF1AC402FB}"/>
              </a:ext>
            </a:extLst>
          </p:cNvPr>
          <p:cNvGrpSpPr/>
          <p:nvPr/>
        </p:nvGrpSpPr>
        <p:grpSpPr>
          <a:xfrm>
            <a:off x="94049" y="827159"/>
            <a:ext cx="3877217" cy="4416681"/>
            <a:chOff x="94049" y="827159"/>
            <a:chExt cx="3877217" cy="44166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A2605D-350A-7102-A7D1-A9A5FCF7BF8A}"/>
                </a:ext>
              </a:extLst>
            </p:cNvPr>
            <p:cNvSpPr txBox="1"/>
            <p:nvPr/>
          </p:nvSpPr>
          <p:spPr>
            <a:xfrm>
              <a:off x="94049" y="4874508"/>
              <a:ext cx="2843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</a:t>
              </a:r>
              <a:r>
                <a:rPr lang="en-US" dirty="0">
                  <a:latin typeface="Andale Mono" panose="020B0509000000000004" pitchFamily="49" charset="0"/>
                </a:rPr>
                <a:t>OAT</a:t>
              </a:r>
              <a:r>
                <a:rPr lang="en-US" dirty="0"/>
                <a:t> with no arguments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1CCD2-1615-4B37-2CD8-32912CEA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49" y="827159"/>
              <a:ext cx="3877217" cy="404734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B6EE4E-4F88-0E69-8E88-98238BD1F411}"/>
              </a:ext>
            </a:extLst>
          </p:cNvPr>
          <p:cNvGrpSpPr/>
          <p:nvPr/>
        </p:nvGrpSpPr>
        <p:grpSpPr>
          <a:xfrm>
            <a:off x="3217588" y="3663626"/>
            <a:ext cx="7736838" cy="2975762"/>
            <a:chOff x="3217588" y="3663626"/>
            <a:chExt cx="7736838" cy="29757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89B72A-948D-0FE4-7CB6-EDB1AB18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2727" y="3663626"/>
              <a:ext cx="4095590" cy="27910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D3000D-B398-658F-1661-204E1AE69611}"/>
                </a:ext>
              </a:extLst>
            </p:cNvPr>
            <p:cNvSpPr txBox="1"/>
            <p:nvPr/>
          </p:nvSpPr>
          <p:spPr>
            <a:xfrm>
              <a:off x="8478427" y="6270056"/>
              <a:ext cx="2475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The documentation!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872794-BCC4-EA46-CDF6-B2381889B3E6}"/>
                </a:ext>
              </a:extLst>
            </p:cNvPr>
            <p:cNvGrpSpPr/>
            <p:nvPr/>
          </p:nvGrpSpPr>
          <p:grpSpPr>
            <a:xfrm>
              <a:off x="3217588" y="5171980"/>
              <a:ext cx="1188146" cy="516240"/>
              <a:chOff x="-68752" y="1752572"/>
              <a:chExt cx="1188146" cy="516240"/>
            </a:xfrm>
          </p:grpSpPr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F931F306-9E3C-A4FC-E5E5-CFEAE3C2F418}"/>
                  </a:ext>
                </a:extLst>
              </p:cNvPr>
              <p:cNvSpPr/>
              <p:nvPr/>
            </p:nvSpPr>
            <p:spPr bwMode="auto">
              <a:xfrm>
                <a:off x="376865" y="2014431"/>
                <a:ext cx="626912" cy="254381"/>
              </a:xfrm>
              <a:prstGeom prst="rightArrow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73878E-1E26-0BA5-4A7F-255409446A96}"/>
                  </a:ext>
                </a:extLst>
              </p:cNvPr>
              <p:cNvSpPr txBox="1"/>
              <p:nvPr/>
            </p:nvSpPr>
            <p:spPr>
              <a:xfrm>
                <a:off x="-68752" y="1752572"/>
                <a:ext cx="11881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Right here!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98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1961-C09E-C1A4-B534-E4C40E87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write my own analyses?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08552-5E8D-3894-5B91-55606AD0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992D59-52CC-4278-8653-48828D07A4D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FC0EB-9EA2-95E9-9C16-A00A6852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8" y="839191"/>
            <a:ext cx="7772400" cy="862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DCEB2-23D5-D318-8579-06E42B913482}"/>
              </a:ext>
            </a:extLst>
          </p:cNvPr>
          <p:cNvSpPr txBox="1"/>
          <p:nvPr/>
        </p:nvSpPr>
        <p:spPr>
          <a:xfrm>
            <a:off x="287488" y="1713545"/>
            <a:ext cx="33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These are your key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D2A68-F9E6-CFC7-2886-0AFDB6971647}"/>
              </a:ext>
            </a:extLst>
          </p:cNvPr>
          <p:cNvSpPr txBox="1"/>
          <p:nvPr/>
        </p:nvSpPr>
        <p:spPr>
          <a:xfrm>
            <a:off x="8059888" y="839191"/>
            <a:ext cx="26693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ndale Mono" panose="020B0509000000000004" pitchFamily="49" charset="0"/>
              </a:rPr>
              <a:t>Logging</a:t>
            </a:r>
          </a:p>
          <a:p>
            <a:r>
              <a:rPr lang="en-US" sz="1300" dirty="0">
                <a:solidFill>
                  <a:srgbClr val="C00000"/>
                </a:solidFill>
                <a:latin typeface="Andale Mono" panose="020B0509000000000004" pitchFamily="49" charset="0"/>
              </a:rPr>
              <a:t>Loading trajectories</a:t>
            </a:r>
          </a:p>
          <a:p>
            <a:r>
              <a:rPr lang="en-US" sz="1300" dirty="0">
                <a:solidFill>
                  <a:srgbClr val="C00000"/>
                </a:solidFill>
                <a:latin typeface="Andale Mono" panose="020B0509000000000004" pitchFamily="49" charset="0"/>
              </a:rPr>
              <a:t>Just for type annotations</a:t>
            </a:r>
          </a:p>
          <a:p>
            <a:r>
              <a:rPr lang="en-US" sz="1300" dirty="0">
                <a:solidFill>
                  <a:srgbClr val="C00000"/>
                </a:solidFill>
                <a:latin typeface="Andale Mono" panose="020B0509000000000004" pitchFamily="49" charset="0"/>
              </a:rPr>
              <a:t>Parallelize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F75CA-7D21-BBE6-EF70-A0120DBF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8" y="2170029"/>
            <a:ext cx="7772400" cy="4044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E7C9C-57AE-52F8-ED52-23EAB08790DE}"/>
              </a:ext>
            </a:extLst>
          </p:cNvPr>
          <p:cNvSpPr txBox="1"/>
          <p:nvPr/>
        </p:nvSpPr>
        <p:spPr>
          <a:xfrm>
            <a:off x="287487" y="6214262"/>
            <a:ext cx="445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The core of all oat scripts looks like this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DF62B-5AC3-9763-EA88-BFBF1EF6865F}"/>
              </a:ext>
            </a:extLst>
          </p:cNvPr>
          <p:cNvSpPr txBox="1"/>
          <p:nvPr/>
        </p:nvSpPr>
        <p:spPr>
          <a:xfrm>
            <a:off x="8105625" y="5027842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Examples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mean.py</a:t>
            </a:r>
            <a:r>
              <a:rPr lang="en-US" dirty="0"/>
              <a:t> – Commented in detail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bond_analysis.py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– How to </a:t>
            </a:r>
            <a:r>
              <a:rPr lang="en-US" dirty="0" err="1"/>
              <a:t>oxpy</a:t>
            </a:r>
            <a:endParaRPr lang="en-US" dirty="0"/>
          </a:p>
          <a:p>
            <a:r>
              <a:rPr lang="en-US" dirty="0" err="1">
                <a:latin typeface="Andale Mono" panose="020B0509000000000004" pitchFamily="49" charset="0"/>
              </a:rPr>
              <a:t>skeleton.py</a:t>
            </a:r>
            <a:r>
              <a:rPr lang="en-US" dirty="0"/>
              <a:t> – 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2031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E454-ECA1-B3E7-EF45-8569FCAE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ndale Mono" panose="020B0509000000000004" pitchFamily="49" charset="0"/>
              </a:rPr>
              <a:t>oxDNA_analysis_tools.UTILS.RyeReader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224B3-DE18-86F1-1895-4AC0B8160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992D59-52CC-4278-8653-48828D07A4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DCFEE-F72D-A51F-956B-A95CF1CC1585}"/>
              </a:ext>
            </a:extLst>
          </p:cNvPr>
          <p:cNvSpPr txBox="1"/>
          <p:nvPr/>
        </p:nvSpPr>
        <p:spPr>
          <a:xfrm>
            <a:off x="198109" y="3781815"/>
            <a:ext cx="60090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Andale Mono" panose="020B0509000000000004" pitchFamily="49" charset="0"/>
              </a:rPr>
              <a:t>RyeReader.get_confs</a:t>
            </a:r>
            <a:endParaRPr lang="en-US" u="sng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access trajectory reader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the </a:t>
            </a:r>
            <a:r>
              <a:rPr lang="en-US" dirty="0" err="1">
                <a:latin typeface="Andale Mono" panose="020B0509000000000004" pitchFamily="49" charset="0"/>
              </a:rPr>
              <a:t>TopInfo</a:t>
            </a:r>
            <a:r>
              <a:rPr lang="en-US" dirty="0"/>
              <a:t>/</a:t>
            </a:r>
            <a:r>
              <a:rPr lang="en-US" dirty="0" err="1">
                <a:latin typeface="Andale Mono" panose="020B0509000000000004" pitchFamily="49" charset="0"/>
              </a:rPr>
              <a:t>TrajInfo</a:t>
            </a:r>
            <a:r>
              <a:rPr lang="en-US" dirty="0"/>
              <a:t> from </a:t>
            </a:r>
            <a:r>
              <a:rPr lang="en-US" dirty="0">
                <a:latin typeface="Andale Mono" panose="020B0509000000000004" pitchFamily="49" charset="0"/>
              </a:rPr>
              <a:t>describe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Wrapper around a C library for maximum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Python’s file reading </a:t>
            </a:r>
            <a:r>
              <a:rPr lang="en-US" dirty="0" err="1"/>
              <a:t>suuuuuuuuucks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48D54-BB8A-1D16-DB2A-53774024CCE6}"/>
              </a:ext>
            </a:extLst>
          </p:cNvPr>
          <p:cNvSpPr txBox="1"/>
          <p:nvPr/>
        </p:nvSpPr>
        <p:spPr>
          <a:xfrm>
            <a:off x="198108" y="827159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Andale Mono" panose="020B0509000000000004" pitchFamily="49" charset="0"/>
              </a:rPr>
              <a:t>RyeReader.describe</a:t>
            </a:r>
            <a:endParaRPr lang="en-US" u="sng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metadata from (topology)/trajectory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ndale Mono" panose="020B0509000000000004" pitchFamily="49" charset="0"/>
              </a:rPr>
              <a:t>TopInfo</a:t>
            </a:r>
            <a:r>
              <a:rPr lang="en-US" dirty="0"/>
              <a:t> ➡ file path, # of 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ndale Mono" panose="020B0509000000000004" pitchFamily="49" charset="0"/>
              </a:rPr>
              <a:t>TrajInfo</a:t>
            </a:r>
            <a:r>
              <a:rPr lang="en-US" dirty="0"/>
              <a:t> ➡ file path, # of confs, byte positions of confs, velocities in confs?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you want to skip confs, can </a:t>
            </a:r>
            <a:r>
              <a:rPr lang="en-US" dirty="0">
                <a:latin typeface="Andale Mono" panose="020B0509000000000004" pitchFamily="49" charset="0"/>
              </a:rPr>
              <a:t>[</a:t>
            </a:r>
            <a:r>
              <a:rPr lang="en-US" dirty="0" err="1">
                <a:latin typeface="Andale Mono" panose="020B0509000000000004" pitchFamily="49" charset="0"/>
              </a:rPr>
              <a:t>start:stop:stride</a:t>
            </a:r>
            <a:r>
              <a:rPr lang="en-US" dirty="0">
                <a:latin typeface="Andale Mono" panose="020B0509000000000004" pitchFamily="49" charset="0"/>
              </a:rPr>
              <a:t>]</a:t>
            </a:r>
            <a:r>
              <a:rPr lang="en-US" dirty="0"/>
              <a:t> the position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0BE53-841A-085D-6739-EBEAC8C1E7FF}"/>
              </a:ext>
            </a:extLst>
          </p:cNvPr>
          <p:cNvSpPr txBox="1"/>
          <p:nvPr/>
        </p:nvSpPr>
        <p:spPr>
          <a:xfrm>
            <a:off x="198109" y="2304487"/>
            <a:ext cx="64322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Andale Mono" panose="020B0509000000000004" pitchFamily="49" charset="0"/>
              </a:rPr>
              <a:t>RyeReader.strand_describe</a:t>
            </a:r>
            <a:endParaRPr lang="en-US" u="sng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information from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an </a:t>
            </a:r>
            <a:r>
              <a:rPr lang="en-US" dirty="0" err="1"/>
              <a:t>oxView</a:t>
            </a:r>
            <a:r>
              <a:rPr lang="en-US" dirty="0"/>
              <a:t>-style System/elements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e Mono" panose="020B0509000000000004" pitchFamily="49" charset="0"/>
              </a:rPr>
              <a:t>System</a:t>
            </a:r>
            <a:r>
              <a:rPr lang="en-US" dirty="0"/>
              <a:t> ➡ </a:t>
            </a:r>
            <a:r>
              <a:rPr lang="en-US" dirty="0">
                <a:latin typeface="Andale Mono" panose="020B0509000000000004" pitchFamily="49" charset="0"/>
              </a:rPr>
              <a:t>Strands</a:t>
            </a:r>
            <a:r>
              <a:rPr lang="en-US" dirty="0"/>
              <a:t> ➡ </a:t>
            </a:r>
            <a:r>
              <a:rPr lang="en-US" dirty="0">
                <a:latin typeface="Andale Mono" panose="020B0509000000000004" pitchFamily="49" charset="0"/>
              </a:rPr>
              <a:t>Monomers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e Mono" panose="020B0509000000000004" pitchFamily="49" charset="0"/>
              </a:rPr>
              <a:t>Elements</a:t>
            </a:r>
            <a:r>
              <a:rPr lang="en-US" dirty="0"/>
              <a:t> ➡ </a:t>
            </a:r>
            <a:r>
              <a:rPr lang="en-US" dirty="0">
                <a:latin typeface="Andale Mono" panose="020B0509000000000004" pitchFamily="49" charset="0"/>
              </a:rPr>
              <a:t>Monomers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B7930-ADA4-06B5-5ED8-A1085F25176F}"/>
              </a:ext>
            </a:extLst>
          </p:cNvPr>
          <p:cNvSpPr txBox="1"/>
          <p:nvPr/>
        </p:nvSpPr>
        <p:spPr>
          <a:xfrm>
            <a:off x="198108" y="5259143"/>
            <a:ext cx="558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Andale Mono" panose="020B0509000000000004" pitchFamily="49" charset="0"/>
              </a:rPr>
              <a:t>RyeReader.inbox</a:t>
            </a:r>
            <a:endParaRPr lang="en-US" u="sng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the configuration in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most geometry-based analyses, you need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ndale Mono" panose="020B0509000000000004" pitchFamily="49" charset="0"/>
              </a:rPr>
              <a:t>fix_diffusion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ECA670-7A33-2937-B545-81768777C858}"/>
              </a:ext>
            </a:extLst>
          </p:cNvPr>
          <p:cNvGrpSpPr/>
          <p:nvPr/>
        </p:nvGrpSpPr>
        <p:grpSpPr>
          <a:xfrm>
            <a:off x="9152468" y="827159"/>
            <a:ext cx="2411396" cy="5728055"/>
            <a:chOff x="9152468" y="827159"/>
            <a:chExt cx="2411396" cy="5728055"/>
          </a:xfrm>
        </p:grpSpPr>
        <p:pic>
          <p:nvPicPr>
            <p:cNvPr id="13" name="Graphic 12" descr="Document">
              <a:extLst>
                <a:ext uri="{FF2B5EF4-FFF2-40B4-BE49-F238E27FC236}">
                  <a16:creationId xmlns:a16="http://schemas.microsoft.com/office/drawing/2014/main" id="{2C329A55-E67E-36FA-52AB-B272D146C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39473" y="827159"/>
              <a:ext cx="457200" cy="457200"/>
            </a:xfrm>
            <a:prstGeom prst="rect">
              <a:avLst/>
            </a:prstGeom>
          </p:spPr>
        </p:pic>
        <p:pic>
          <p:nvPicPr>
            <p:cNvPr id="14" name="Graphic 13" descr="Document">
              <a:extLst>
                <a:ext uri="{FF2B5EF4-FFF2-40B4-BE49-F238E27FC236}">
                  <a16:creationId xmlns:a16="http://schemas.microsoft.com/office/drawing/2014/main" id="{884A8CF8-5602-7B2F-DB7D-E9192720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88397" y="827159"/>
              <a:ext cx="457200" cy="4572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94B786-A0FB-0337-E5EB-90FB9E0F34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223079" y="1271539"/>
              <a:ext cx="889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top.top</a:t>
              </a:r>
              <a:endParaRPr 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D14C7B-474A-D082-CE10-3C3EE8F602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72003" y="1271539"/>
              <a:ext cx="889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traj.dat</a:t>
              </a:r>
              <a:endParaRPr lang="en-US" sz="1400" dirty="0"/>
            </a:p>
          </p:txBody>
        </p:sp>
        <p:pic>
          <p:nvPicPr>
            <p:cNvPr id="26" name="Graphic 25" descr="Web design">
              <a:extLst>
                <a:ext uri="{FF2B5EF4-FFF2-40B4-BE49-F238E27FC236}">
                  <a16:creationId xmlns:a16="http://schemas.microsoft.com/office/drawing/2014/main" id="{33E0B0BD-6336-DE2B-1AFD-17D03D40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1887" y="4189923"/>
              <a:ext cx="457200" cy="457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5FCC42-1D09-D93E-59F3-9071FFFBD45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289097" y="2436780"/>
              <a:ext cx="210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ndale Mono" panose="020B0509000000000004" pitchFamily="49" charset="0"/>
                </a:rPr>
                <a:t>(strand_)describe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E247C3C8-B6B5-9167-62BE-360F4AD7AA90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 rot="16200000" flipH="1">
              <a:off x="10342535" y="894409"/>
              <a:ext cx="12700" cy="1348924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9" name="Graphic 48" descr="Bar graph with upward trend">
              <a:extLst>
                <a:ext uri="{FF2B5EF4-FFF2-40B4-BE49-F238E27FC236}">
                  <a16:creationId xmlns:a16="http://schemas.microsoft.com/office/drawing/2014/main" id="{5C627EDE-E27B-02B3-0F5F-1AB614D84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01887" y="5402483"/>
              <a:ext cx="914400" cy="914400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26CF4D2-E426-D33A-F034-0898C28DD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43403" y="1807200"/>
              <a:ext cx="0" cy="2896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62" name="Graphic 61" descr="Processor">
              <a:extLst>
                <a:ext uri="{FF2B5EF4-FFF2-40B4-BE49-F238E27FC236}">
                  <a16:creationId xmlns:a16="http://schemas.microsoft.com/office/drawing/2014/main" id="{2F9AD98C-0BA9-D3E3-14E9-FF17F379C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39473" y="3208676"/>
              <a:ext cx="457200" cy="457200"/>
            </a:xfrm>
            <a:prstGeom prst="rect">
              <a:avLst/>
            </a:prstGeom>
          </p:spPr>
        </p:pic>
        <p:pic>
          <p:nvPicPr>
            <p:cNvPr id="63" name="Graphic 62" descr="Processor">
              <a:extLst>
                <a:ext uri="{FF2B5EF4-FFF2-40B4-BE49-F238E27FC236}">
                  <a16:creationId xmlns:a16="http://schemas.microsoft.com/office/drawing/2014/main" id="{E7763EE0-6EEB-6818-46A6-45B3798C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5537" y="3208676"/>
              <a:ext cx="457200" cy="457200"/>
            </a:xfrm>
            <a:prstGeom prst="rect">
              <a:avLst/>
            </a:prstGeom>
          </p:spPr>
        </p:pic>
        <p:pic>
          <p:nvPicPr>
            <p:cNvPr id="64" name="Graphic 63" descr="Processor">
              <a:extLst>
                <a:ext uri="{FF2B5EF4-FFF2-40B4-BE49-F238E27FC236}">
                  <a16:creationId xmlns:a16="http://schemas.microsoft.com/office/drawing/2014/main" id="{583EDEFF-0D5D-7927-6CC7-80BBBC4BC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51601" y="3208676"/>
              <a:ext cx="457200" cy="457200"/>
            </a:xfrm>
            <a:prstGeom prst="rect">
              <a:avLst/>
            </a:prstGeom>
          </p:spPr>
        </p:pic>
        <p:pic>
          <p:nvPicPr>
            <p:cNvPr id="65" name="Graphic 64" descr="Processor">
              <a:extLst>
                <a:ext uri="{FF2B5EF4-FFF2-40B4-BE49-F238E27FC236}">
                  <a16:creationId xmlns:a16="http://schemas.microsoft.com/office/drawing/2014/main" id="{40636A86-FA56-396A-BBED-C92BE266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806960" y="3208676"/>
              <a:ext cx="457200" cy="457200"/>
            </a:xfrm>
            <a:prstGeom prst="rect">
              <a:avLst/>
            </a:prstGeom>
          </p:spPr>
        </p:pic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A4636A44-B3CC-B12B-8A1F-AE64493FE360}"/>
                </a:ext>
              </a:extLst>
            </p:cNvPr>
            <p:cNvCxnSpPr>
              <a:cxnSpLocks noChangeAspect="1"/>
              <a:stCxn id="62" idx="0"/>
              <a:endCxn id="65" idx="0"/>
            </p:cNvCxnSpPr>
            <p:nvPr/>
          </p:nvCxnSpPr>
          <p:spPr bwMode="auto">
            <a:xfrm rot="5400000" flipH="1" flipV="1">
              <a:off x="10351816" y="2524933"/>
              <a:ext cx="12700" cy="1367487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74487F38-BD8D-A77A-05A3-B94E43F1F87E}"/>
                </a:ext>
              </a:extLst>
            </p:cNvPr>
            <p:cNvCxnSpPr>
              <a:cxnSpLocks noChangeAspect="1"/>
              <a:stCxn id="63" idx="0"/>
              <a:endCxn id="64" idx="0"/>
            </p:cNvCxnSpPr>
            <p:nvPr/>
          </p:nvCxnSpPr>
          <p:spPr bwMode="auto">
            <a:xfrm rot="5400000" flipH="1" flipV="1">
              <a:off x="10352169" y="2980644"/>
              <a:ext cx="12700" cy="456064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065BC3-3529-FEA4-1CE1-D9140FAB6C66}"/>
                </a:ext>
              </a:extLst>
            </p:cNvPr>
            <p:cNvCxnSpPr>
              <a:cxnSpLocks/>
              <a:stCxn id="27" idx="2"/>
            </p:cNvCxnSpPr>
            <p:nvPr/>
          </p:nvCxnSpPr>
          <p:spPr bwMode="auto">
            <a:xfrm>
              <a:off x="10343397" y="2744557"/>
              <a:ext cx="0" cy="2483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654784-F08C-D952-1DBF-D86E7B4005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297301" y="3580640"/>
              <a:ext cx="210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ndale Mono" panose="020B0509000000000004" pitchFamily="49" charset="0"/>
                </a:rPr>
                <a:t>Oat_multiprocessor</a:t>
              </a:r>
              <a:endParaRPr lang="en-US" sz="1400" dirty="0">
                <a:latin typeface="Andale Mono" panose="020B0509000000000004" pitchFamily="49" charset="0"/>
              </a:endParaRPr>
            </a:p>
          </p:txBody>
        </p:sp>
        <p:pic>
          <p:nvPicPr>
            <p:cNvPr id="80" name="Graphic 79" descr="Web design">
              <a:extLst>
                <a:ext uri="{FF2B5EF4-FFF2-40B4-BE49-F238E27FC236}">
                  <a16:creationId xmlns:a16="http://schemas.microsoft.com/office/drawing/2014/main" id="{8B348576-91A4-493C-CC0F-0EC691D6D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38337" y="4189923"/>
              <a:ext cx="457200" cy="457200"/>
            </a:xfrm>
            <a:prstGeom prst="rect">
              <a:avLst/>
            </a:prstGeom>
          </p:spPr>
        </p:pic>
        <p:pic>
          <p:nvPicPr>
            <p:cNvPr id="81" name="Graphic 80" descr="Web design">
              <a:extLst>
                <a:ext uri="{FF2B5EF4-FFF2-40B4-BE49-F238E27FC236}">
                  <a16:creationId xmlns:a16="http://schemas.microsoft.com/office/drawing/2014/main" id="{66B94C19-7BF7-70D0-F7E0-C9C91C39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51601" y="4186085"/>
              <a:ext cx="457200" cy="457200"/>
            </a:xfrm>
            <a:prstGeom prst="rect">
              <a:avLst/>
            </a:prstGeom>
          </p:spPr>
        </p:pic>
        <p:pic>
          <p:nvPicPr>
            <p:cNvPr id="82" name="Graphic 81" descr="Web design">
              <a:extLst>
                <a:ext uri="{FF2B5EF4-FFF2-40B4-BE49-F238E27FC236}">
                  <a16:creationId xmlns:a16="http://schemas.microsoft.com/office/drawing/2014/main" id="{54B51FC0-3121-A338-5838-521A9E8BE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14802" y="2068804"/>
              <a:ext cx="457200" cy="457200"/>
            </a:xfrm>
            <a:prstGeom prst="rect">
              <a:avLst/>
            </a:prstGeom>
          </p:spPr>
        </p:pic>
        <p:pic>
          <p:nvPicPr>
            <p:cNvPr id="83" name="Graphic 82" descr="Web design">
              <a:extLst>
                <a:ext uri="{FF2B5EF4-FFF2-40B4-BE49-F238E27FC236}">
                  <a16:creationId xmlns:a16="http://schemas.microsoft.com/office/drawing/2014/main" id="{42E827E9-8B98-87F3-5B25-020D78DE7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5151" y="4194018"/>
              <a:ext cx="457200" cy="4572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F61798-0463-20C9-7F50-7A83365D9F8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52468" y="4565718"/>
              <a:ext cx="24113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ndale Mono" panose="020B0509000000000004" pitchFamily="49" charset="0"/>
                </a:rPr>
                <a:t>get_confs</a:t>
              </a:r>
              <a:r>
                <a:rPr lang="en-US" sz="1400" dirty="0">
                  <a:latin typeface="Andale Mono" panose="020B0509000000000004" pitchFamily="49" charset="0"/>
                </a:rPr>
                <a:t> + analysis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B1C83E7-40A8-86EB-2041-081A00F413DE}"/>
                </a:ext>
              </a:extLst>
            </p:cNvPr>
            <p:cNvCxnSpPr>
              <a:cxnSpLocks/>
              <a:endCxn id="80" idx="0"/>
            </p:cNvCxnSpPr>
            <p:nvPr/>
          </p:nvCxnSpPr>
          <p:spPr bwMode="auto">
            <a:xfrm>
              <a:off x="9666937" y="3888417"/>
              <a:ext cx="0" cy="3015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B3915B6-543B-E604-0F4C-80CBB83474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13067" y="3892512"/>
              <a:ext cx="0" cy="3015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CF2072-1ABE-6FDD-060C-FD5C7635307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86551" y="3892512"/>
              <a:ext cx="0" cy="3015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7D28B72-1807-D7FB-3C21-8D447F1530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051839" y="3911525"/>
              <a:ext cx="0" cy="3015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A62D731B-03B1-BB00-AA99-66BC020BB363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 rot="5400000" flipH="1" flipV="1">
              <a:off x="10351817" y="4195845"/>
              <a:ext cx="12700" cy="1367487"/>
            </a:xfrm>
            <a:prstGeom prst="bentConnector3">
              <a:avLst>
                <a:gd name="adj1" fmla="val -211411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9FD5180F-ED0D-ACA5-4D10-DC040CC68A03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 rot="5400000" flipH="1" flipV="1">
              <a:off x="10352169" y="4651557"/>
              <a:ext cx="12700" cy="456064"/>
            </a:xfrm>
            <a:prstGeom prst="bentConnector3">
              <a:avLst>
                <a:gd name="adj1" fmla="val -211408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F892D85-1A89-F908-0272-03B625BFC9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58166" y="5143228"/>
              <a:ext cx="0" cy="3015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AA275A-C162-5134-D4E0-5E9E20B13C50}"/>
                </a:ext>
              </a:extLst>
            </p:cNvPr>
            <p:cNvSpPr txBox="1"/>
            <p:nvPr/>
          </p:nvSpPr>
          <p:spPr>
            <a:xfrm>
              <a:off x="9606317" y="618588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Cool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A60E-4C9A-3DC7-9302-19985112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auxiliary file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2FEB-2042-20DD-B147-030815A0E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992D59-52CC-4278-8653-48828D07A4D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9A0D2-31EA-3BAF-0E96-17A95C3DD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5"/>
          <a:stretch/>
        </p:blipFill>
        <p:spPr>
          <a:xfrm>
            <a:off x="0" y="753686"/>
            <a:ext cx="3874770" cy="2546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6D9BF5-F769-CB76-BAD4-A95C24D8A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65" y="1603775"/>
            <a:ext cx="2931160" cy="84590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EEBC767-1380-A860-4122-C29D12FF8315}"/>
              </a:ext>
            </a:extLst>
          </p:cNvPr>
          <p:cNvSpPr/>
          <p:nvPr/>
        </p:nvSpPr>
        <p:spPr bwMode="auto">
          <a:xfrm>
            <a:off x="3874770" y="1853147"/>
            <a:ext cx="786188" cy="3476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2EC9E-9F4A-5355-60A0-3259799E6ACC}"/>
              </a:ext>
            </a:extLst>
          </p:cNvPr>
          <p:cNvSpPr txBox="1"/>
          <p:nvPr/>
        </p:nvSpPr>
        <p:spPr>
          <a:xfrm>
            <a:off x="0" y="3623310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bases in </a:t>
            </a:r>
            <a:r>
              <a:rPr lang="en-US" dirty="0" err="1"/>
              <a:t>oxView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CF0A4-6E7F-7BB1-22EE-004915FBBF68}"/>
              </a:ext>
            </a:extLst>
          </p:cNvPr>
          <p:cNvSpPr txBox="1"/>
          <p:nvPr/>
        </p:nvSpPr>
        <p:spPr>
          <a:xfrm>
            <a:off x="4101716" y="247374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“Index file” (used by align, mean, </a:t>
            </a:r>
            <a:r>
              <a:rPr lang="en-US" i="1" dirty="0"/>
              <a:t>et. al.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2AD53-2C7F-E40A-83AD-B5062B47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992643"/>
            <a:ext cx="3874771" cy="2062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D72A8-B823-AC45-3EC9-827807BA3B3E}"/>
              </a:ext>
            </a:extLst>
          </p:cNvPr>
          <p:cNvSpPr txBox="1"/>
          <p:nvPr/>
        </p:nvSpPr>
        <p:spPr>
          <a:xfrm>
            <a:off x="-2" y="6234795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1-value-per-nucleotide in a 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331019F-E181-B343-D5A1-2826A0387C08}"/>
              </a:ext>
            </a:extLst>
          </p:cNvPr>
          <p:cNvSpPr/>
          <p:nvPr/>
        </p:nvSpPr>
        <p:spPr bwMode="auto">
          <a:xfrm>
            <a:off x="3862464" y="4981044"/>
            <a:ext cx="786188" cy="3476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342A5-93C5-EA81-C780-D18AB2F31D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85" t="20681" r="13750" b="14186"/>
          <a:stretch/>
        </p:blipFill>
        <p:spPr>
          <a:xfrm>
            <a:off x="4468143" y="4262740"/>
            <a:ext cx="3255714" cy="178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0DD756-7583-2AA1-CC23-4E16CAD17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412" y="5790037"/>
            <a:ext cx="2031627" cy="7425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7C6904-5D8B-B55D-4EAD-5967F6055803}"/>
              </a:ext>
            </a:extLst>
          </p:cNvPr>
          <p:cNvSpPr txBox="1"/>
          <p:nvPr/>
        </p:nvSpPr>
        <p:spPr>
          <a:xfrm>
            <a:off x="3978749" y="5915313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oxView</a:t>
            </a:r>
            <a:r>
              <a:rPr lang="en-US" dirty="0"/>
              <a:t> color overlay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05866F-3366-A745-6B28-BF5CF8425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850" y="3903219"/>
            <a:ext cx="4054349" cy="21101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073E1A-0B9D-067B-0B0C-041E4B25D9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878" y="1281439"/>
            <a:ext cx="3957122" cy="1490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C983B6-FC1E-1C80-3583-40346429E100}"/>
              </a:ext>
            </a:extLst>
          </p:cNvPr>
          <p:cNvSpPr txBox="1"/>
          <p:nvPr/>
        </p:nvSpPr>
        <p:spPr>
          <a:xfrm>
            <a:off x="8639931" y="277011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1-value-per-conf in a 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9141C12-7557-667C-ACC2-517CCC7654F6}"/>
              </a:ext>
            </a:extLst>
          </p:cNvPr>
          <p:cNvSpPr/>
          <p:nvPr/>
        </p:nvSpPr>
        <p:spPr bwMode="auto">
          <a:xfrm rot="5400000">
            <a:off x="9820344" y="3336284"/>
            <a:ext cx="786188" cy="3476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42DC8-2C14-B67D-36BF-C247F17FE28E}"/>
              </a:ext>
            </a:extLst>
          </p:cNvPr>
          <p:cNvSpPr txBox="1"/>
          <p:nvPr/>
        </p:nvSpPr>
        <p:spPr>
          <a:xfrm>
            <a:off x="8662493" y="603450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oxView</a:t>
            </a:r>
            <a:r>
              <a:rPr lang="en-US" dirty="0"/>
              <a:t> trajectory picker</a:t>
            </a:r>
          </a:p>
        </p:txBody>
      </p:sp>
    </p:spTree>
    <p:extLst>
      <p:ext uri="{BB962C8B-B14F-4D97-AF65-F5344CB8AC3E}">
        <p14:creationId xmlns:p14="http://schemas.microsoft.com/office/powerpoint/2010/main" val="30399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6" grpId="0"/>
      <p:bldP spid="19" grpId="0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8BA30-9BD3-A026-7DAC-4EE464CB1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code something!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ED830-D9F3-C5DD-3859-30C4DA3406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47200" y="6532563"/>
            <a:ext cx="2844800" cy="365125"/>
          </a:xfrm>
        </p:spPr>
        <p:txBody>
          <a:bodyPr/>
          <a:lstStyle/>
          <a:p>
            <a:fld id="{EC992D59-52CC-4278-8653-48828D07A4D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11DA280-836B-4F91-C563-AEE4AF17A950}"/>
              </a:ext>
            </a:extLst>
          </p:cNvPr>
          <p:cNvSpPr/>
          <p:nvPr/>
        </p:nvSpPr>
        <p:spPr bwMode="auto">
          <a:xfrm>
            <a:off x="9426336" y="5390955"/>
            <a:ext cx="338554" cy="3585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6" y="18326"/>
            <a:ext cx="10972799" cy="813712"/>
          </a:xfrm>
        </p:spPr>
        <p:txBody>
          <a:bodyPr/>
          <a:lstStyle/>
          <a:p>
            <a:r>
              <a:rPr lang="de-DE" dirty="0" err="1"/>
              <a:t>Acknowledgements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98641" y="6532591"/>
            <a:ext cx="2844800" cy="365125"/>
          </a:xfrm>
        </p:spPr>
        <p:txBody>
          <a:bodyPr/>
          <a:lstStyle/>
          <a:p>
            <a:fld id="{EC992D59-52CC-4278-8653-48828D07A4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3FFD6D-6F36-4ABD-9DD4-49C1C34B9C46}"/>
              </a:ext>
            </a:extLst>
          </p:cNvPr>
          <p:cNvSpPr txBox="1"/>
          <p:nvPr/>
        </p:nvSpPr>
        <p:spPr>
          <a:xfrm rot="16200000">
            <a:off x="3768630" y="1783261"/>
            <a:ext cx="2207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err="1">
                <a:solidFill>
                  <a:srgbClr val="015869"/>
                </a:solidFill>
                <a:latin typeface="Merriweather" panose="00000500000000000000" pitchFamily="2" charset="0"/>
              </a:rPr>
              <a:t>oxDNA</a:t>
            </a:r>
            <a:r>
              <a:rPr lang="de-DE" sz="1600" b="1" dirty="0">
                <a:solidFill>
                  <a:srgbClr val="015869"/>
                </a:solidFill>
                <a:latin typeface="Merriweather" panose="00000500000000000000" pitchFamily="2" charset="0"/>
              </a:rPr>
              <a:t> </a:t>
            </a:r>
            <a:r>
              <a:rPr lang="de-DE" sz="1600" b="1" dirty="0" err="1">
                <a:solidFill>
                  <a:srgbClr val="015869"/>
                </a:solidFill>
                <a:latin typeface="Merriweather" panose="00000500000000000000" pitchFamily="2" charset="0"/>
              </a:rPr>
              <a:t>Maintainers</a:t>
            </a:r>
            <a:endParaRPr lang="en-US" sz="1600" b="1" dirty="0">
              <a:solidFill>
                <a:srgbClr val="015869"/>
              </a:solidFill>
              <a:latin typeface="Merriweather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4E6E-E989-4856-BEC5-5376F40B3862}"/>
              </a:ext>
            </a:extLst>
          </p:cNvPr>
          <p:cNvSpPr txBox="1"/>
          <p:nvPr/>
        </p:nvSpPr>
        <p:spPr>
          <a:xfrm rot="16200000">
            <a:off x="-534767" y="1857241"/>
            <a:ext cx="221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600" b="1" dirty="0" err="1">
                <a:solidFill>
                  <a:srgbClr val="015869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Local</a:t>
            </a:r>
            <a:r>
              <a:rPr lang="de-DE" sz="1600" b="1" dirty="0">
                <a:solidFill>
                  <a:srgbClr val="015869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 Users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C8D91-D030-46D6-B43A-E257A3676AAE}"/>
              </a:ext>
            </a:extLst>
          </p:cNvPr>
          <p:cNvSpPr txBox="1"/>
          <p:nvPr/>
        </p:nvSpPr>
        <p:spPr>
          <a:xfrm>
            <a:off x="5022964" y="1417776"/>
            <a:ext cx="3699624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de-DE" sz="1400" b="1" dirty="0">
                <a:latin typeface="Merriweather Sans" panose="00000500000000000000" pitchFamily="2" charset="0"/>
                <a:cs typeface="Arial" panose="020B0604020202020204" pitchFamily="34" charset="0"/>
              </a:rPr>
              <a:t>Prof. Lorenzo </a:t>
            </a:r>
            <a:r>
              <a:rPr lang="de-DE" sz="1400" b="1" dirty="0" err="1">
                <a:latin typeface="Merriweather Sans" panose="00000500000000000000" pitchFamily="2" charset="0"/>
                <a:cs typeface="Arial" panose="020B0604020202020204" pitchFamily="34" charset="0"/>
              </a:rPr>
              <a:t>Rovigatti</a:t>
            </a:r>
            <a:endParaRPr lang="de-DE" sz="1400" b="1" dirty="0">
              <a:latin typeface="Merriweather Sans" panose="000005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de-DE" sz="1400" b="1" dirty="0">
                <a:latin typeface="Merriweather Sans" panose="00000500000000000000" pitchFamily="2" charset="0"/>
                <a:cs typeface="Arial" panose="020B0604020202020204" pitchFamily="34" charset="0"/>
              </a:rPr>
              <a:t>Dr. Michael Matthies</a:t>
            </a:r>
          </a:p>
          <a:p>
            <a:pPr>
              <a:spcBef>
                <a:spcPts val="300"/>
              </a:spcBef>
            </a:pPr>
            <a:r>
              <a:rPr lang="de-DE" sz="1400" b="1" dirty="0">
                <a:latin typeface="Merriweather Sans" panose="00000500000000000000" pitchFamily="2" charset="0"/>
                <a:cs typeface="Arial" panose="020B0604020202020204" pitchFamily="34" charset="0"/>
              </a:rPr>
              <a:t>Prof. Petr </a:t>
            </a:r>
            <a:r>
              <a:rPr lang="de-DE" sz="1400" b="1" dirty="0" err="1">
                <a:latin typeface="Merriweather Sans" panose="00000500000000000000" pitchFamily="2" charset="0"/>
                <a:cs typeface="Arial" panose="020B0604020202020204" pitchFamily="34" charset="0"/>
              </a:rPr>
              <a:t>Šulc</a:t>
            </a:r>
            <a:endParaRPr lang="de-DE" sz="1400" b="1" dirty="0">
              <a:latin typeface="Merriweather Sans" panose="000005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de-DE" sz="1400" b="1" dirty="0">
                <a:latin typeface="Merriweather Sans" panose="00000500000000000000" pitchFamily="2" charset="0"/>
                <a:cs typeface="Arial" panose="020B0604020202020204" pitchFamily="34" charset="0"/>
              </a:rPr>
              <a:t>All </a:t>
            </a:r>
            <a:r>
              <a:rPr lang="de-DE" sz="1400" b="1" dirty="0" err="1">
                <a:latin typeface="Merriweather Sans" panose="00000500000000000000" pitchFamily="2" charset="0"/>
                <a:cs typeface="Arial" panose="020B0604020202020204" pitchFamily="34" charset="0"/>
              </a:rPr>
              <a:t>our</a:t>
            </a:r>
            <a:r>
              <a:rPr lang="de-DE" sz="1400" b="1" dirty="0">
                <a:latin typeface="Merriweather Sans" panose="00000500000000000000" pitchFamily="2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Merriweather Sans" panose="00000500000000000000" pitchFamily="2" charset="0"/>
                <a:cs typeface="Arial" panose="020B0604020202020204" pitchFamily="34" charset="0"/>
              </a:rPr>
              <a:t>issue</a:t>
            </a:r>
            <a:r>
              <a:rPr lang="de-DE" sz="1400" b="1" dirty="0">
                <a:latin typeface="Merriweather Sans" panose="00000500000000000000" pitchFamily="2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Merriweather Sans" panose="00000500000000000000" pitchFamily="2" charset="0"/>
                <a:cs typeface="Arial" panose="020B0604020202020204" pitchFamily="34" charset="0"/>
              </a:rPr>
              <a:t>openers</a:t>
            </a:r>
            <a:r>
              <a:rPr lang="de-DE" sz="1400" b="1" dirty="0">
                <a:latin typeface="Merriweather Sans" panose="00000500000000000000" pitchFamily="2" charset="0"/>
                <a:cs typeface="Arial" panose="020B0604020202020204" pitchFamily="34" charset="0"/>
              </a:rPr>
              <a:t> and pull </a:t>
            </a:r>
            <a:r>
              <a:rPr lang="de-DE" sz="1400" b="1" dirty="0" err="1">
                <a:latin typeface="Merriweather Sans" panose="00000500000000000000" pitchFamily="2" charset="0"/>
                <a:cs typeface="Arial" panose="020B0604020202020204" pitchFamily="34" charset="0"/>
              </a:rPr>
              <a:t>requesters</a:t>
            </a:r>
            <a:endParaRPr lang="de-DE" sz="1400" b="1" dirty="0">
              <a:latin typeface="Merriweather Sans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877640-DC91-4889-B825-93E7621633CE}"/>
              </a:ext>
            </a:extLst>
          </p:cNvPr>
          <p:cNvSpPr txBox="1"/>
          <p:nvPr/>
        </p:nvSpPr>
        <p:spPr>
          <a:xfrm>
            <a:off x="714891" y="1672751"/>
            <a:ext cx="3107366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de-DE" sz="1400" b="1" dirty="0">
                <a:latin typeface="Merriweather Sans" panose="00000500000000000000" pitchFamily="2" charset="0"/>
                <a:cs typeface="Arial" panose="020B0604020202020204" pitchFamily="34" charset="0"/>
              </a:rPr>
              <a:t>Mai Tran</a:t>
            </a:r>
          </a:p>
          <a:p>
            <a:pPr>
              <a:spcBef>
                <a:spcPts val="300"/>
              </a:spcBef>
            </a:pPr>
            <a:r>
              <a:rPr lang="de-DE" sz="1400" b="1" dirty="0">
                <a:latin typeface="Merriweather Sans" panose="00000500000000000000" pitchFamily="2" charset="0"/>
                <a:cs typeface="Arial" panose="020B0604020202020204" pitchFamily="34" charset="0"/>
              </a:rPr>
              <a:t>Luca </a:t>
            </a:r>
            <a:r>
              <a:rPr lang="de-DE" sz="1400" b="1" dirty="0" err="1">
                <a:latin typeface="Merriweather Sans" panose="00000500000000000000" pitchFamily="2" charset="0"/>
                <a:cs typeface="Arial" panose="020B0604020202020204" pitchFamily="34" charset="0"/>
              </a:rPr>
              <a:t>Monari</a:t>
            </a:r>
            <a:endParaRPr lang="de-DE" sz="1400" dirty="0">
              <a:latin typeface="Merriweather Sans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8BD87-0067-4B00-AAE3-6DB6C5DDC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581" y="3827927"/>
            <a:ext cx="929139" cy="8842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269049-80AD-4FDF-9E02-A82F43133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3920" y="812361"/>
            <a:ext cx="1263224" cy="1025316"/>
          </a:xfrm>
          <a:prstGeom prst="rect">
            <a:avLst/>
          </a:prstGeom>
        </p:spPr>
      </p:pic>
      <p:pic>
        <p:nvPicPr>
          <p:cNvPr id="16" name="Grafik 10">
            <a:extLst>
              <a:ext uri="{FF2B5EF4-FFF2-40B4-BE49-F238E27FC236}">
                <a16:creationId xmlns:a16="http://schemas.microsoft.com/office/drawing/2014/main" id="{1589AB20-3224-42F9-AE7A-FED2B87354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1041" y="1672751"/>
            <a:ext cx="1518380" cy="7961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E8E0CF-9648-4005-943B-10D652559276}"/>
              </a:ext>
            </a:extLst>
          </p:cNvPr>
          <p:cNvSpPr txBox="1"/>
          <p:nvPr/>
        </p:nvSpPr>
        <p:spPr>
          <a:xfrm rot="16200000">
            <a:off x="7817700" y="1864579"/>
            <a:ext cx="221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600" b="1" dirty="0">
                <a:solidFill>
                  <a:srgbClr val="015869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OUR FUNDING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EB67-726B-4675-7BBF-0006329FA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929" y="3121336"/>
            <a:ext cx="4284662" cy="3213497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47BE26-525A-970F-D0CC-2C8157D0878C}"/>
              </a:ext>
            </a:extLst>
          </p:cNvPr>
          <p:cNvSpPr txBox="1">
            <a:spLocks/>
          </p:cNvSpPr>
          <p:nvPr/>
        </p:nvSpPr>
        <p:spPr>
          <a:xfrm>
            <a:off x="33563" y="6334833"/>
            <a:ext cx="3363467" cy="4138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Biophysical Engineering of Life</a:t>
            </a:r>
            <a:endParaRPr lang="en-US" sz="1400" b="1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E13C7B3-A751-EC0D-3483-E6B9C88F915A}"/>
              </a:ext>
            </a:extLst>
          </p:cNvPr>
          <p:cNvSpPr txBox="1">
            <a:spLocks/>
          </p:cNvSpPr>
          <p:nvPr/>
        </p:nvSpPr>
        <p:spPr>
          <a:xfrm>
            <a:off x="5504124" y="6334833"/>
            <a:ext cx="3363467" cy="4138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/>
              <a:t>Molecular Biomechanics</a:t>
            </a:r>
            <a:endParaRPr lang="en-US" sz="1400" b="1" dirty="0"/>
          </a:p>
        </p:txBody>
      </p:sp>
      <p:pic>
        <p:nvPicPr>
          <p:cNvPr id="14" name="Picture 6" descr="HITS - International Summer Science School Heidelberg">
            <a:extLst>
              <a:ext uri="{FF2B5EF4-FFF2-40B4-BE49-F238E27FC236}">
                <a16:creationId xmlns:a16="http://schemas.microsoft.com/office/drawing/2014/main" id="{8A4321CE-D76A-E489-994C-F0C00708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2058" y="3176646"/>
            <a:ext cx="1910153" cy="7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I Health Innovation Cluster (@AIHCluster) / Twitter">
            <a:extLst>
              <a:ext uri="{FF2B5EF4-FFF2-40B4-BE49-F238E27FC236}">
                <a16:creationId xmlns:a16="http://schemas.microsoft.com/office/drawing/2014/main" id="{CF511A0B-9DBE-02CD-9F3F-103C03E16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0572" y="2202676"/>
            <a:ext cx="1281159" cy="94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C84CE-47C9-68C2-1F14-D33A3503F30D}"/>
              </a:ext>
            </a:extLst>
          </p:cNvPr>
          <p:cNvSpPr txBox="1"/>
          <p:nvPr/>
        </p:nvSpPr>
        <p:spPr>
          <a:xfrm rot="16200000">
            <a:off x="8022881" y="5439606"/>
            <a:ext cx="221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600" b="1" dirty="0">
                <a:solidFill>
                  <a:srgbClr val="015869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FIND ME ONLINE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0119BD03-F736-2D74-2074-28BAAAE8FD83}"/>
              </a:ext>
            </a:extLst>
          </p:cNvPr>
          <p:cNvSpPr txBox="1">
            <a:spLocks/>
          </p:cNvSpPr>
          <p:nvPr/>
        </p:nvSpPr>
        <p:spPr>
          <a:xfrm>
            <a:off x="9682192" y="5048552"/>
            <a:ext cx="2281595" cy="29129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de-DE" sz="1400" b="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0000500000000000000" pitchFamily="2" charset="0"/>
              </a:rPr>
              <a:t>@</a:t>
            </a:r>
            <a:r>
              <a:rPr lang="de-DE" sz="1400" b="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0000500000000000000" pitchFamily="2" charset="0"/>
              </a:rPr>
              <a:t>Floppleton.bsky.social</a:t>
            </a:r>
            <a:endParaRPr lang="en-US" sz="1400" b="0" kern="0" dirty="0">
              <a:solidFill>
                <a:schemeClr val="tx1">
                  <a:lumMod val="50000"/>
                  <a:lumOff val="50000"/>
                </a:schemeClr>
              </a:solidFill>
              <a:latin typeface="Merriweather Sans" panose="000005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D66248F-54BB-7667-6A12-99CB0FDD8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76" y="5065868"/>
            <a:ext cx="287674" cy="25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85EF59A-406A-FE01-BDE7-E58C765E9882}"/>
              </a:ext>
            </a:extLst>
          </p:cNvPr>
          <p:cNvSpPr txBox="1">
            <a:spLocks/>
          </p:cNvSpPr>
          <p:nvPr/>
        </p:nvSpPr>
        <p:spPr>
          <a:xfrm>
            <a:off x="9725726" y="5403944"/>
            <a:ext cx="4546600" cy="307777"/>
          </a:xfrm>
          <a:prstGeom prst="rect">
            <a:avLst/>
          </a:prstGeom>
        </p:spPr>
        <p:txBody>
          <a:bodyPr lIns="91440" tIns="45720" rIns="91440" bIns="45720" anchor="ctr" anchorCtr="0"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0000500000000000000" pitchFamily="2" charset="0"/>
                <a:cs typeface="Arial"/>
              </a:rPr>
              <a:t>github.com</a:t>
            </a:r>
            <a:r>
              <a:rPr 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0000500000000000000" pitchFamily="2" charset="0"/>
                <a:cs typeface="Arial"/>
              </a:rPr>
              <a:t>/</a:t>
            </a:r>
            <a:r>
              <a:rPr lang="en-US" sz="1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0000500000000000000" pitchFamily="2" charset="0"/>
                <a:cs typeface="Arial"/>
              </a:rPr>
              <a:t>ErikPoppleton</a:t>
            </a:r>
            <a:endParaRPr 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Merriweather Sans" panose="00000500000000000000" pitchFamily="2" charset="0"/>
              <a:cs typeface="Arial"/>
            </a:endParaRPr>
          </a:p>
        </p:txBody>
      </p:sp>
      <p:pic>
        <p:nvPicPr>
          <p:cNvPr id="15" name="Picture 10" descr="Logo, icon&#10;&#10;Description automatically generated">
            <a:extLst>
              <a:ext uri="{FF2B5EF4-FFF2-40B4-BE49-F238E27FC236}">
                <a16:creationId xmlns:a16="http://schemas.microsoft.com/office/drawing/2014/main" id="{B5082F78-43CA-5080-2378-79498FEE6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4331" y="5813235"/>
            <a:ext cx="422564" cy="35852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1667A68-B0DF-C991-9518-08062E2401C7}"/>
              </a:ext>
            </a:extLst>
          </p:cNvPr>
          <p:cNvSpPr txBox="1">
            <a:spLocks/>
          </p:cNvSpPr>
          <p:nvPr/>
        </p:nvSpPr>
        <p:spPr>
          <a:xfrm>
            <a:off x="9708632" y="5857436"/>
            <a:ext cx="5334576" cy="286232"/>
          </a:xfrm>
          <a:prstGeom prst="rect">
            <a:avLst/>
          </a:prstGeom>
        </p:spPr>
        <p:txBody>
          <a:bodyPr wrap="square" lIns="91440" tIns="45720" rIns="91440" bIns="4572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0000500000000000000" pitchFamily="2" charset="0"/>
                <a:ea typeface="ＭＳ Ｐゴシック" charset="-128"/>
                <a:cs typeface="Arial"/>
              </a:rPr>
              <a:t>Erik Poppleton</a:t>
            </a:r>
            <a:endParaRPr lang="en-US" b="0" dirty="0"/>
          </a:p>
        </p:txBody>
      </p:sp>
      <p:pic>
        <p:nvPicPr>
          <p:cNvPr id="20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CD1BF0-AB2B-A589-2550-7CEEB45B03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4840" y="5416330"/>
            <a:ext cx="301546" cy="3077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12C676-9D81-BDE9-34C7-A5A8BD26B4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0" y="3121335"/>
            <a:ext cx="4284662" cy="321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2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9" b="1970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4037199"/>
            <a:ext cx="3874496" cy="102186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01265" y="4141272"/>
            <a:ext cx="3691595" cy="813712"/>
          </a:xfrm>
        </p:spPr>
        <p:txBody>
          <a:bodyPr/>
          <a:lstStyle/>
          <a:p>
            <a:r>
              <a:rPr lang="de-DE" sz="4000" dirty="0" err="1"/>
              <a:t>Thank</a:t>
            </a:r>
            <a:r>
              <a:rPr lang="de-DE" sz="4000" dirty="0"/>
              <a:t> </a:t>
            </a:r>
            <a:r>
              <a:rPr lang="de-DE" sz="4000" dirty="0" err="1"/>
              <a:t>you</a:t>
            </a:r>
            <a:r>
              <a:rPr lang="de-DE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0583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Kerstin-Template">
  <a:themeElements>
    <a:clrScheme name="Spatz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080"/>
      </a:accent1>
      <a:accent2>
        <a:srgbClr val="82C9B1"/>
      </a:accent2>
      <a:accent3>
        <a:srgbClr val="DB803D"/>
      </a:accent3>
      <a:accent4>
        <a:srgbClr val="F3C887"/>
      </a:accent4>
      <a:accent5>
        <a:srgbClr val="A6A14D"/>
      </a:accent5>
      <a:accent6>
        <a:srgbClr val="DDD99B"/>
      </a:accent6>
      <a:hlink>
        <a:srgbClr val="8000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erstin-Template" id="{FDEECDEA-D365-4423-BF64-2B439486AAD8}" vid="{46719289-4E65-4B34-93F7-2DE7218A781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Kerstin-Template</Template>
  <TotalTime>256</TotalTime>
  <Words>507</Words>
  <Application>Microsoft Macintosh PowerPoint</Application>
  <PresentationFormat>Widescreen</PresentationFormat>
  <Paragraphs>105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Merriweather</vt:lpstr>
      <vt:lpstr>Arial</vt:lpstr>
      <vt:lpstr>Times New Roman</vt:lpstr>
      <vt:lpstr>Merriweather Sans</vt:lpstr>
      <vt:lpstr>Calibri</vt:lpstr>
      <vt:lpstr>Roboto Light</vt:lpstr>
      <vt:lpstr>Andale Mono</vt:lpstr>
      <vt:lpstr>Wingdings</vt:lpstr>
      <vt:lpstr>Kerstin-Template</vt:lpstr>
      <vt:lpstr>PowerPoint Presentation</vt:lpstr>
      <vt:lpstr>Where do I find OAT and how do I use it? </vt:lpstr>
      <vt:lpstr>What’s in OAT?  What are the arguments?</vt:lpstr>
      <vt:lpstr>How do I write my own analyses?</vt:lpstr>
      <vt:lpstr>oxDNA_analysis_tools.UTILS.RyeReader</vt:lpstr>
      <vt:lpstr>Some useful auxiliary file types</vt:lpstr>
      <vt:lpstr>PowerPoint Presentation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Ott</dc:creator>
  <cp:lastModifiedBy>Poppleton, Erik</cp:lastModifiedBy>
  <cp:revision>2096</cp:revision>
  <cp:lastPrinted>2019-07-18T07:51:29Z</cp:lastPrinted>
  <dcterms:created xsi:type="dcterms:W3CDTF">2015-04-23T07:47:10Z</dcterms:created>
  <dcterms:modified xsi:type="dcterms:W3CDTF">2024-08-29T15:46:19Z</dcterms:modified>
</cp:coreProperties>
</file>